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5" r:id="rId5"/>
    <p:sldId id="271" r:id="rId6"/>
    <p:sldId id="261" r:id="rId7"/>
    <p:sldId id="264" r:id="rId8"/>
    <p:sldId id="267" r:id="rId9"/>
    <p:sldId id="270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A98"/>
    <a:srgbClr val="083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704" autoAdjust="0"/>
  </p:normalViewPr>
  <p:slideViewPr>
    <p:cSldViewPr snapToGrid="0" snapToObjects="1">
      <p:cViewPr varScale="1">
        <p:scale>
          <a:sx n="61" d="100"/>
          <a:sy n="61" d="100"/>
        </p:scale>
        <p:origin x="2343" y="2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09A02B-E215-4A78-8E68-0442A8F96B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09805"/>
            <a:ext cx="2667000" cy="1323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5981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673" y="3867803"/>
            <a:ext cx="4755440" cy="1149336"/>
          </a:xfrm>
          <a:prstGeom prst="rect">
            <a:avLst/>
          </a:prstGeom>
        </p:spPr>
        <p:txBody>
          <a:bodyPr vert="horz"/>
          <a:lstStyle>
            <a:lvl1pPr algn="l">
              <a:defRPr sz="3200" b="1" i="0" strike="noStrike">
                <a:solidFill>
                  <a:srgbClr val="053A98"/>
                </a:solidFill>
              </a:defRPr>
            </a:lvl1pPr>
          </a:lstStyle>
          <a:p>
            <a:pPr>
              <a:lnSpc>
                <a:spcPts val="4000"/>
              </a:lnSpc>
              <a:tabLst/>
            </a:pP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Kliknij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aby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dodać</a:t>
            </a:r>
            <a:b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tytuł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prezentacji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5017139"/>
            <a:ext cx="4755974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053A98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 dirty="0"/>
              <a:t>Kliknij aby dodać podtytuł prezentacji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8809" y="5958253"/>
            <a:ext cx="1761057" cy="41293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E4387F1C-31B5-E049-8F12-9FAEC8677B35}" type="datetime1">
              <a:rPr lang="pl-PL" sz="1800" smtClean="0">
                <a:solidFill>
                  <a:schemeClr val="bg1">
                    <a:lumMod val="65000"/>
                  </a:schemeClr>
                </a:solidFill>
                <a:latin typeface="Calibri" pitchFamily="18" charset="0"/>
                <a:cs typeface="Calibri" pitchFamily="18" charset="0"/>
              </a:rPr>
              <a:t>29.09.2025</a:t>
            </a:fld>
            <a:endParaRPr lang="en-US" sz="1800" dirty="0" err="1">
              <a:solidFill>
                <a:schemeClr val="bg1">
                  <a:lumMod val="65000"/>
                </a:schemeClr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6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494785" y="4191000"/>
            <a:ext cx="3518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" y="1276350"/>
            <a:ext cx="9143995" cy="173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94285" y="4191000"/>
            <a:ext cx="3645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68987" y="3403600"/>
            <a:ext cx="7544713" cy="6857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BE9E8C-DD73-4994-8160-4EE3BC48F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58" y="71285"/>
            <a:ext cx="1995187" cy="9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753159F-412E-4661-AF52-51D8FD260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58" y="71285"/>
            <a:ext cx="1995187" cy="989993"/>
          </a:xfrm>
          <a:prstGeom prst="rect">
            <a:avLst/>
          </a:prstGeom>
        </p:spPr>
      </p:pic>
      <p:sp>
        <p:nvSpPr>
          <p:cNvPr id="3" name="Freeform 2"/>
          <p:cNvSpPr/>
          <p:nvPr userDrawn="1"/>
        </p:nvSpPr>
        <p:spPr>
          <a:xfrm>
            <a:off x="0" y="594052"/>
            <a:ext cx="2286000" cy="6263948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 userDrawn="1"/>
        </p:nvSpPr>
        <p:spPr>
          <a:xfrm>
            <a:off x="550852" y="1540354"/>
            <a:ext cx="1046460" cy="5058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Spis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treści</a:t>
            </a:r>
            <a:endParaRPr lang="en-US" altLang="zh-CN" sz="2000" dirty="0">
              <a:solidFill>
                <a:schemeClr val="bg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775681" y="290085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775681" y="333159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5.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75681" y="375971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6.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775681" y="4194363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7.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775681" y="462470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8.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681" y="5055051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9.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775681" y="5485845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10.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544836" y="6077156"/>
            <a:ext cx="51561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775681" y="247051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3.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775681" y="2044199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2.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775681" y="161184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58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9899" y="3263900"/>
            <a:ext cx="5867399" cy="2578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9900" y="22733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9900" y="1193800"/>
            <a:ext cx="5867398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 dirty="0"/>
              <a:t>1.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C7A381-8F43-4AB2-8D05-BA79C40F9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58" y="71285"/>
            <a:ext cx="1995187" cy="9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9899" y="2438400"/>
            <a:ext cx="7594601" cy="34290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9900" y="14605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239033-C47B-4EFB-89C6-9B8B50B98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58" y="71285"/>
            <a:ext cx="1995187" cy="9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5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9899" y="1460500"/>
            <a:ext cx="7594601" cy="44069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4D2DA0-C649-42C0-8DAB-F10404C377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58" y="71285"/>
            <a:ext cx="1995187" cy="9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8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72866" y="1219201"/>
            <a:ext cx="7515434" cy="1587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457845" y="2946403"/>
            <a:ext cx="3530455" cy="30512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544836" y="2946403"/>
            <a:ext cx="3454076" cy="3051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B1B6DA-2713-4FC5-983A-0385B0B75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58" y="71285"/>
            <a:ext cx="1995187" cy="9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571491" y="1286142"/>
            <a:ext cx="4572509" cy="5142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8636" y="1651000"/>
            <a:ext cx="3530455" cy="4389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5445B-1D77-4455-A3E5-3FBF82827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58" y="71285"/>
            <a:ext cx="1995187" cy="9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552575" y="1286141"/>
            <a:ext cx="8585200" cy="4715095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94037" y="5308601"/>
            <a:ext cx="3938264" cy="692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CBA0AB-ABB1-474C-A5BA-D212A1AB5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58" y="71285"/>
            <a:ext cx="1995187" cy="9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430593" y="3643312"/>
            <a:ext cx="5713407" cy="2355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3643312"/>
            <a:ext cx="3115688" cy="1928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" y="1276350"/>
            <a:ext cx="5713407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007838" y="1276351"/>
            <a:ext cx="3136162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0374" y="5640286"/>
            <a:ext cx="2854326" cy="4598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12E8A-B75A-44C9-9671-3CBF09A1E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58" y="71285"/>
            <a:ext cx="1995187" cy="9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930900" y="4011425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Office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8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oodle.umk.pl/UCJO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440" y="3867803"/>
            <a:ext cx="4755440" cy="714471"/>
          </a:xfrm>
        </p:spPr>
        <p:txBody>
          <a:bodyPr/>
          <a:lstStyle/>
          <a:p>
            <a:pPr algn="ctr"/>
            <a:r>
              <a:rPr lang="pl-PL" altLang="en-US" dirty="0">
                <a:solidFill>
                  <a:srgbClr val="002060"/>
                </a:solidFill>
              </a:rPr>
              <a:t>Języki obce w UCJO</a:t>
            </a:r>
            <a:br>
              <a:rPr lang="pl-PL" alt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924672"/>
            <a:ext cx="4755974" cy="886945"/>
          </a:xfrm>
        </p:spPr>
        <p:txBody>
          <a:bodyPr/>
          <a:lstStyle/>
          <a:p>
            <a:pPr algn="ctr"/>
            <a:r>
              <a:rPr lang="pl-PL" b="1" dirty="0"/>
              <a:t>Obowiązkowe lektoraty oraz kursy językowe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479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0D409F61-B921-4125-990B-C0E0D0DB0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13" y="1426948"/>
            <a:ext cx="3423367" cy="166983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39E01A50-0864-46E6-999C-FEACCD42F0D7}"/>
              </a:ext>
            </a:extLst>
          </p:cNvPr>
          <p:cNvSpPr/>
          <p:nvPr/>
        </p:nvSpPr>
        <p:spPr>
          <a:xfrm>
            <a:off x="46446" y="3089133"/>
            <a:ext cx="517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https://www.instagram.com/ucjo_umk/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6F1E3A8-A671-4BFC-8001-31160C30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272" y="2488388"/>
            <a:ext cx="3803390" cy="1980567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67E3FDA-8FE7-4727-8C48-A7C932D1C754}"/>
              </a:ext>
            </a:extLst>
          </p:cNvPr>
          <p:cNvSpPr txBox="1"/>
          <p:nvPr/>
        </p:nvSpPr>
        <p:spPr>
          <a:xfrm>
            <a:off x="2292235" y="791110"/>
            <a:ext cx="4844475" cy="43088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000"/>
              </a:lnSpc>
              <a:tabLst/>
            </a:pPr>
            <a:r>
              <a:rPr lang="pl-PL" sz="24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   </a:t>
            </a:r>
            <a:r>
              <a:rPr lang="pl-PL" sz="2800" b="1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UCJO w sieci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78DB6BF-F10D-498E-ABA4-309118E4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09" y="3863476"/>
            <a:ext cx="3533893" cy="2263004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A88A60BE-7955-4DBA-8CDF-32B861905321}"/>
              </a:ext>
            </a:extLst>
          </p:cNvPr>
          <p:cNvSpPr/>
          <p:nvPr/>
        </p:nvSpPr>
        <p:spPr>
          <a:xfrm>
            <a:off x="1239796" y="6126480"/>
            <a:ext cx="2723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https://ucjo.umk.pl/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2A86144-D87D-4CE7-A7AC-5E5F3265F437}"/>
              </a:ext>
            </a:extLst>
          </p:cNvPr>
          <p:cNvSpPr/>
          <p:nvPr/>
        </p:nvSpPr>
        <p:spPr>
          <a:xfrm>
            <a:off x="5645105" y="4509358"/>
            <a:ext cx="2983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facebook.com/UCJO.UMK</a:t>
            </a:r>
          </a:p>
        </p:txBody>
      </p:sp>
    </p:spTree>
    <p:extLst>
      <p:ext uri="{BB962C8B-B14F-4D97-AF65-F5344CB8AC3E}">
        <p14:creationId xmlns:p14="http://schemas.microsoft.com/office/powerpoint/2010/main" val="112959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D7290306-0FB3-4192-989D-7381297BD55F}"/>
              </a:ext>
            </a:extLst>
          </p:cNvPr>
          <p:cNvSpPr txBox="1"/>
          <p:nvPr/>
        </p:nvSpPr>
        <p:spPr>
          <a:xfrm>
            <a:off x="555836" y="2178122"/>
            <a:ext cx="8216673" cy="4836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pl-PL" sz="44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 Dziękujemy za uwagę i zapraszamy!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0672-9E70-4DF5-A35A-E7249DE09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119F5-9035-47A4-AADA-EB46B777E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9907634-BA54-41B5-9EF7-E90E887A0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90" y="2661781"/>
            <a:ext cx="3647619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9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22314" y="3066252"/>
            <a:ext cx="7852168" cy="2578100"/>
          </a:xfrm>
        </p:spPr>
        <p:txBody>
          <a:bodyPr/>
          <a:lstStyle/>
          <a:p>
            <a:pPr algn="ctr"/>
            <a:r>
              <a:rPr lang="pl-PL" sz="2400" b="1" dirty="0">
                <a:solidFill>
                  <a:srgbClr val="083991"/>
                </a:solidFill>
              </a:rPr>
              <a:t>Obecnie nauczamy języka obcego specjalistycznego dostosowanego do specyfiki wydziałów UMK na pierwszym i drugim stopniu.</a:t>
            </a:r>
            <a:endParaRPr lang="en-US" sz="2400" b="1" dirty="0">
              <a:solidFill>
                <a:srgbClr val="08399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3939" y="1390008"/>
            <a:ext cx="7924087" cy="927100"/>
          </a:xfrm>
        </p:spPr>
        <p:txBody>
          <a:bodyPr/>
          <a:lstStyle/>
          <a:p>
            <a:pPr algn="ctr"/>
            <a:r>
              <a:rPr lang="pl-PL" dirty="0"/>
              <a:t>Uniwersyteckie Centrum języków Obcych prowadzi lektoraty języków obcych od 70-ciu lat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EA8F0E0-8E6C-498E-B753-FE4EEE699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25" y="4453663"/>
            <a:ext cx="1444877" cy="95715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6DF45FD-8080-4F19-8603-642BF796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04" y="4383555"/>
            <a:ext cx="1463167" cy="10973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7E9B87B-33A2-4F17-B709-4671AE522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279" y="3993376"/>
            <a:ext cx="1877731" cy="187773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015F62D-B04A-4032-ABBD-29223D81A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99" y="4355302"/>
            <a:ext cx="154851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D296904A-D6E7-4159-966F-C12E12C87C13}"/>
              </a:ext>
            </a:extLst>
          </p:cNvPr>
          <p:cNvSpPr txBox="1"/>
          <p:nvPr/>
        </p:nvSpPr>
        <p:spPr>
          <a:xfrm flipH="1">
            <a:off x="1315091" y="976045"/>
            <a:ext cx="5691883" cy="4159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pl-PL" sz="24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Dwa modele ścieżki językowej dla studenta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B318B0A-3002-4BB7-BD70-2CB93F10C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60" y="1551399"/>
            <a:ext cx="3333145" cy="46952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0D6E201-AD40-42FD-8E8F-EBEA8C65D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51399"/>
            <a:ext cx="3334104" cy="46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D2281A6-EC55-4E92-9F44-948F4E65C25F}"/>
              </a:ext>
            </a:extLst>
          </p:cNvPr>
          <p:cNvSpPr/>
          <p:nvPr/>
        </p:nvSpPr>
        <p:spPr>
          <a:xfrm>
            <a:off x="719191" y="671503"/>
            <a:ext cx="7705618" cy="234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pl-PL" altLang="pl-PL" sz="3600" b="1" dirty="0">
                <a:solidFill>
                  <a:srgbClr val="053A98"/>
                </a:solidFill>
                <a:ea typeface="MS PGothic" panose="020B0600070205080204" pitchFamily="34" charset="-128"/>
              </a:rPr>
              <a:t>Na pierwszym roku</a:t>
            </a:r>
          </a:p>
          <a:p>
            <a:pPr lvl="0" algn="ctr" fontAlgn="base">
              <a:lnSpc>
                <a:spcPct val="107000"/>
              </a:lnSpc>
              <a:defRPr/>
            </a:pPr>
            <a:r>
              <a:rPr lang="pl-PL" altLang="pl-PL" sz="3200" b="1" dirty="0">
                <a:solidFill>
                  <a:srgbClr val="053A98"/>
                </a:solidFill>
                <a:ea typeface="MS PGothic" panose="020B0600070205080204" pitchFamily="34" charset="-128"/>
              </a:rPr>
              <a:t>Obowiązkowy </a:t>
            </a:r>
            <a:r>
              <a:rPr lang="pl-PL" altLang="pl-PL" sz="3200" b="1" dirty="0">
                <a:solidFill>
                  <a:srgbClr val="FF0000"/>
                </a:solidFill>
                <a:ea typeface="MS PGothic" panose="020B0600070205080204" pitchFamily="34" charset="-128"/>
              </a:rPr>
              <a:t>test diagnostyczny   </a:t>
            </a:r>
          </a:p>
          <a:p>
            <a:pPr lvl="0" algn="ctr" fontAlgn="base">
              <a:lnSpc>
                <a:spcPct val="107000"/>
              </a:lnSpc>
              <a:defRPr/>
            </a:pPr>
            <a:r>
              <a:rPr lang="pl-PL" altLang="pl-PL" sz="3200" b="1" dirty="0">
                <a:solidFill>
                  <a:srgbClr val="053A98"/>
                </a:solidFill>
                <a:ea typeface="MS PGothic" panose="020B0600070205080204" pitchFamily="34" charset="-128"/>
              </a:rPr>
              <a:t>na stronie: </a:t>
            </a:r>
          </a:p>
          <a:p>
            <a:pPr lvl="0" algn="ctr" fontAlgn="base">
              <a:lnSpc>
                <a:spcPct val="107000"/>
              </a:lnSpc>
              <a:defRPr/>
            </a:pPr>
            <a:r>
              <a:rPr lang="pl-PL" altLang="pl-PL" sz="3200" b="1" dirty="0">
                <a:solidFill>
                  <a:srgbClr val="053A98"/>
                </a:solidFill>
                <a:ea typeface="MS PGothic" panose="020B0600070205080204" pitchFamily="34" charset="-128"/>
                <a:hlinkClick r:id="rId2"/>
              </a:rPr>
              <a:t>moodle.umk.pl/UCJO/</a:t>
            </a:r>
            <a:endParaRPr lang="pl-PL" altLang="pl-PL" sz="3200" b="1" dirty="0">
              <a:solidFill>
                <a:srgbClr val="053A98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9E1E4C8-1362-461E-9531-C26AEF1D7065}"/>
              </a:ext>
            </a:extLst>
          </p:cNvPr>
          <p:cNvSpPr txBox="1"/>
          <p:nvPr/>
        </p:nvSpPr>
        <p:spPr>
          <a:xfrm>
            <a:off x="797372" y="5625297"/>
            <a:ext cx="8252154" cy="80066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tabLst/>
            </a:pPr>
            <a:r>
              <a:rPr lang="pl-PL" sz="2400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Zalecany termin wykonania: do 15-go października 2025 r.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tabLst/>
            </a:pPr>
            <a:r>
              <a:rPr lang="pl-PL" sz="2400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Można wykonać test z więcej niż jednego języka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F8B30AE-87D2-4A74-9F80-D95E3D30F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35" y="3148400"/>
            <a:ext cx="4978330" cy="23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6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59E4E94-43AC-4CFA-A19E-39665CB2E69C}"/>
              </a:ext>
            </a:extLst>
          </p:cNvPr>
          <p:cNvSpPr txBox="1"/>
          <p:nvPr/>
        </p:nvSpPr>
        <p:spPr>
          <a:xfrm>
            <a:off x="528118" y="1119185"/>
            <a:ext cx="7451476" cy="84132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000"/>
              </a:lnSpc>
              <a:tabLst/>
            </a:pPr>
            <a:r>
              <a:rPr lang="pl-PL" sz="3600" b="1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KURS </a:t>
            </a:r>
            <a:r>
              <a:rPr lang="pl-PL" sz="3600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 algn="ctr">
              <a:lnSpc>
                <a:spcPts val="3000"/>
              </a:lnSpc>
              <a:tabLst/>
            </a:pPr>
            <a:r>
              <a:rPr lang="pl-PL" sz="3600" b="1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PRZYGOTOWANIE DO LEKTORATU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28C85BD-1E21-4441-8E6D-F329C8E3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19" y="2065106"/>
            <a:ext cx="5131317" cy="43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FAEE6B1-5CEC-4693-8C76-CBA66C37B120}"/>
              </a:ext>
            </a:extLst>
          </p:cNvPr>
          <p:cNvSpPr txBox="1"/>
          <p:nvPr/>
        </p:nvSpPr>
        <p:spPr>
          <a:xfrm flipH="1">
            <a:off x="2044558" y="915887"/>
            <a:ext cx="4839128" cy="82779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000"/>
              </a:lnSpc>
              <a:tabLst/>
            </a:pPr>
            <a:r>
              <a:rPr lang="pl-PL" sz="3200" b="1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Oferta kursów językowych </a:t>
            </a:r>
          </a:p>
          <a:p>
            <a:pPr algn="ctr">
              <a:lnSpc>
                <a:spcPts val="3000"/>
              </a:lnSpc>
              <a:tabLst/>
            </a:pPr>
            <a:r>
              <a:rPr lang="pl-PL" sz="3200" b="1" dirty="0">
                <a:solidFill>
                  <a:srgbClr val="254AA5"/>
                </a:solidFill>
                <a:latin typeface="Calibri" pitchFamily="18" charset="0"/>
                <a:cs typeface="Calibri" pitchFamily="18" charset="0"/>
              </a:rPr>
              <a:t>na każdym etapie studiów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3BBAB3B-C4F2-439F-A292-B7F33A9D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23" y="1849348"/>
            <a:ext cx="7037798" cy="4494446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31E6007E-EFC7-4662-9529-81285704B382}"/>
              </a:ext>
            </a:extLst>
          </p:cNvPr>
          <p:cNvSpPr/>
          <p:nvPr/>
        </p:nvSpPr>
        <p:spPr>
          <a:xfrm rot="1354210">
            <a:off x="3787482" y="1855922"/>
            <a:ext cx="554804" cy="1525008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83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10CD645D-79CE-4F4D-BD81-53678CA75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7" y="1160979"/>
            <a:ext cx="8479605" cy="47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617B85E-FE61-4355-81DF-A876B5CD1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5" y="1052459"/>
            <a:ext cx="8686229" cy="48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92E0D1A-4964-4835-A085-469EFA05D7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1757" y="865884"/>
            <a:ext cx="7544713" cy="685799"/>
          </a:xfrm>
        </p:spPr>
        <p:txBody>
          <a:bodyPr/>
          <a:lstStyle/>
          <a:p>
            <a:pPr algn="ctr"/>
            <a:r>
              <a:rPr lang="pl-PL" sz="3600" dirty="0"/>
              <a:t>Współpraca z YUFE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4CDD9BF-7344-4832-8F2D-BA2CC035C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5" y="1551683"/>
            <a:ext cx="7966108" cy="45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8678"/>
      </p:ext>
    </p:extLst>
  </p:cSld>
  <p:clrMapOvr>
    <a:masterClrMapping/>
  </p:clrMapOvr>
</p:sld>
</file>

<file path=ppt/theme/theme1.xml><?xml version="1.0" encoding="utf-8"?>
<a:theme xmlns:a="http://schemas.openxmlformats.org/drawingml/2006/main" name="UM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rtlCol="0">
        <a:spAutoFit/>
      </a:bodyPr>
      <a:lstStyle>
        <a:defPPr>
          <a:lnSpc>
            <a:spcPts val="3000"/>
          </a:lnSpc>
          <a:tabLst/>
          <a:defRPr sz="2400" dirty="0" err="1" smtClean="0">
            <a:solidFill>
              <a:srgbClr val="254AA5"/>
            </a:solidFill>
            <a:latin typeface="Calibri" pitchFamily="18" charset="0"/>
            <a:cs typeface="Calibri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131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Lucida Grande</vt:lpstr>
      <vt:lpstr>Times New Roman</vt:lpstr>
      <vt:lpstr>Wingdings</vt:lpstr>
      <vt:lpstr>UMK</vt:lpstr>
      <vt:lpstr>Języki obce w UCJO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UMK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 Powerpoint 4:3</dc:title>
  <dc:subject/>
  <dc:creator>UMK</dc:creator>
  <cp:keywords/>
  <dc:description/>
  <cp:lastModifiedBy>Anna Olkiewicz</cp:lastModifiedBy>
  <cp:revision>113</cp:revision>
  <cp:lastPrinted>2016-11-19T13:26:22Z</cp:lastPrinted>
  <dcterms:created xsi:type="dcterms:W3CDTF">2016-01-15T08:49:16Z</dcterms:created>
  <dcterms:modified xsi:type="dcterms:W3CDTF">2025-09-29T06:48:32Z</dcterms:modified>
  <cp:category/>
</cp:coreProperties>
</file>